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81" r:id="rId3"/>
    <p:sldId id="287" r:id="rId4"/>
    <p:sldId id="288" r:id="rId5"/>
    <p:sldId id="289" r:id="rId6"/>
    <p:sldId id="290" r:id="rId7"/>
    <p:sldId id="297" r:id="rId8"/>
    <p:sldId id="291" r:id="rId9"/>
    <p:sldId id="292" r:id="rId10"/>
    <p:sldId id="293" r:id="rId11"/>
    <p:sldId id="294" r:id="rId12"/>
    <p:sldId id="265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9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25" y="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57E5EE-3E8B-4174-94DC-6882A1B3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174859-6A0C-4491-B836-2D2077A0C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E675F1-24B5-4413-ADE7-E6B6B70CD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123D-725A-4647-A56E-5C88A9CA5BC3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2061C0-3343-4805-A7E7-4BD808191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CA5261-F979-45D2-801B-349331017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A024-B069-4D69-A342-BC9AF5540A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4170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pa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093725" y="1566700"/>
            <a:ext cx="68727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indent="0">
              <a:buNone/>
            </a:pPr>
            <a:r>
              <a:rPr lang="pt-BR" sz="3200" dirty="0">
                <a:solidFill>
                  <a:srgbClr val="FF0000"/>
                </a:solidFill>
              </a:rPr>
              <a:t>Jornalismo e Rotina Governamental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57F15B-5AE5-5A90-484E-6D925CAA8DF6}"/>
              </a:ext>
            </a:extLst>
          </p:cNvPr>
          <p:cNvSpPr txBox="1"/>
          <p:nvPr/>
        </p:nvSpPr>
        <p:spPr>
          <a:xfrm>
            <a:off x="4384110" y="3632549"/>
            <a:ext cx="2793304" cy="319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Profª</a:t>
            </a:r>
            <a:r>
              <a:rPr lang="pt-BR" sz="1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Adriane Werner, MSC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49B52-0D91-B4B8-1E35-4519C5DC5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BC123F98-E11E-F8DE-25DF-206FAF578DE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24775E2-EDC2-1489-96FB-7053B506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44817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Prevenção de conflitos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D2E6A2-CDAB-7DB7-06D1-380D55BFF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08426"/>
            <a:ext cx="3999900" cy="3416400"/>
          </a:xfrm>
        </p:spPr>
        <p:txBody>
          <a:bodyPr>
            <a:normAutofit/>
          </a:bodyPr>
          <a:lstStyle/>
          <a:p>
            <a:r>
              <a:rPr lang="pt-BR" sz="2000" dirty="0"/>
              <a:t>O peso da denúncia e da defesa</a:t>
            </a:r>
          </a:p>
          <a:p>
            <a:r>
              <a:rPr lang="pt-BR" sz="2000" dirty="0"/>
              <a:t>Quando responder a respeito de uma exposição negativa?</a:t>
            </a:r>
          </a:p>
          <a:p>
            <a:r>
              <a:rPr lang="pt-BR" sz="2000" dirty="0"/>
              <a:t>Quando não responder?</a:t>
            </a:r>
          </a:p>
          <a:p>
            <a:r>
              <a:rPr lang="pt-BR" sz="2000" dirty="0"/>
              <a:t>Dar (ou solicitar) entrevista ou emitir Nota Oficial?</a:t>
            </a:r>
          </a:p>
          <a:p>
            <a:r>
              <a:rPr lang="pt-BR" sz="2000" dirty="0"/>
              <a:t>Gestão de crise: como fazer?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9EEC4BF-B8BD-1248-CCEC-28DC8B2FD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490" y="139410"/>
            <a:ext cx="3999900" cy="2999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20061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FF394-F584-27C5-8623-D43A8B7B7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F4C536E5-C0DC-FB16-1C7D-DB1E1BA7E17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B40B0CD-2BE8-6402-79E6-AC331188C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25819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Técnicas para entrevistar e ser entrevistado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1150290-6B31-7BB1-F2CC-8B5C6E3AF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798519"/>
            <a:ext cx="3999900" cy="3416400"/>
          </a:xfrm>
        </p:spPr>
        <p:txBody>
          <a:bodyPr>
            <a:normAutofit/>
          </a:bodyPr>
          <a:lstStyle/>
          <a:p>
            <a:r>
              <a:rPr lang="pt-BR" sz="2000" dirty="0"/>
              <a:t>Tipos de repórter:</a:t>
            </a:r>
          </a:p>
          <a:p>
            <a:pPr>
              <a:buFontTx/>
              <a:buChar char="-"/>
            </a:pPr>
            <a:r>
              <a:rPr lang="pt-BR" sz="1600" dirty="0"/>
              <a:t>Mal informado</a:t>
            </a:r>
          </a:p>
          <a:p>
            <a:pPr>
              <a:buFontTx/>
              <a:buChar char="-"/>
            </a:pPr>
            <a:r>
              <a:rPr lang="pt-BR" sz="1600" dirty="0"/>
              <a:t>Sem pauta</a:t>
            </a:r>
          </a:p>
          <a:p>
            <a:pPr>
              <a:buFontTx/>
              <a:buChar char="-"/>
            </a:pPr>
            <a:r>
              <a:rPr lang="pt-BR" sz="1600" dirty="0"/>
              <a:t>Chapa-branca</a:t>
            </a:r>
          </a:p>
          <a:p>
            <a:pPr>
              <a:buFontTx/>
              <a:buChar char="-"/>
            </a:pPr>
            <a:r>
              <a:rPr lang="pt-BR" sz="1600" dirty="0"/>
              <a:t>Coluna social</a:t>
            </a:r>
          </a:p>
          <a:p>
            <a:pPr>
              <a:buFontTx/>
              <a:buChar char="-"/>
            </a:pPr>
            <a:r>
              <a:rPr lang="pt-BR" sz="1600" dirty="0"/>
              <a:t>Questionador</a:t>
            </a:r>
          </a:p>
          <a:p>
            <a:pPr>
              <a:buFontTx/>
              <a:buChar char="-"/>
            </a:pPr>
            <a:r>
              <a:rPr lang="pt-BR" sz="1600" dirty="0"/>
              <a:t>Mal intencionado</a:t>
            </a:r>
          </a:p>
          <a:p>
            <a:r>
              <a:rPr lang="pt-BR" sz="2000" dirty="0"/>
              <a:t>Lidando com perguntas difíceis</a:t>
            </a:r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FE42DE8B-B932-124C-CA10-BB518F9BB40A}"/>
              </a:ext>
            </a:extLst>
          </p:cNvPr>
          <p:cNvSpPr txBox="1">
            <a:spLocks/>
          </p:cNvSpPr>
          <p:nvPr/>
        </p:nvSpPr>
        <p:spPr>
          <a:xfrm>
            <a:off x="3745920" y="798519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000" dirty="0"/>
              <a:t>E quando EU vou entrevistar?</a:t>
            </a:r>
          </a:p>
          <a:p>
            <a:pPr>
              <a:buFontTx/>
              <a:buChar char="-"/>
            </a:pPr>
            <a:r>
              <a:rPr lang="pt-BR" sz="1600" dirty="0"/>
              <a:t>Linguagem simples</a:t>
            </a:r>
          </a:p>
          <a:p>
            <a:pPr>
              <a:buFontTx/>
              <a:buChar char="-"/>
            </a:pPr>
            <a:r>
              <a:rPr lang="pt-BR" sz="1600" dirty="0"/>
              <a:t>Clareza</a:t>
            </a:r>
          </a:p>
          <a:p>
            <a:pPr>
              <a:buFontTx/>
              <a:buChar char="-"/>
            </a:pPr>
            <a:r>
              <a:rPr lang="pt-BR" sz="1600" dirty="0"/>
              <a:t>Objetividade</a:t>
            </a:r>
          </a:p>
          <a:p>
            <a:pPr>
              <a:buFontTx/>
              <a:buChar char="-"/>
            </a:pPr>
            <a:r>
              <a:rPr lang="pt-BR" sz="1600" dirty="0"/>
              <a:t>Pergunta não é opinião – exemplos!</a:t>
            </a:r>
          </a:p>
          <a:p>
            <a:pPr>
              <a:buFontTx/>
              <a:buChar char="-"/>
            </a:pPr>
            <a:r>
              <a:rPr lang="pt-BR" sz="1600" dirty="0"/>
              <a:t>Não precisa ser “bonzinho”, mas a intenção não é </a:t>
            </a:r>
            <a:r>
              <a:rPr lang="pt-BR" sz="1600" i="1" dirty="0"/>
              <a:t>bater boca</a:t>
            </a:r>
          </a:p>
        </p:txBody>
      </p:sp>
    </p:spTree>
    <p:extLst>
      <p:ext uri="{BB962C8B-B14F-4D97-AF65-F5344CB8AC3E}">
        <p14:creationId xmlns:p14="http://schemas.microsoft.com/office/powerpoint/2010/main" val="3271890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DCF4674-489C-1789-2783-39E5339F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42" y="2518766"/>
            <a:ext cx="1806228" cy="1802028"/>
          </a:xfrm>
          <a:prstGeom prst="rect">
            <a:avLst/>
          </a:prstGeom>
        </p:spPr>
      </p:pic>
      <p:sp>
        <p:nvSpPr>
          <p:cNvPr id="13" name="Título 12">
            <a:extLst>
              <a:ext uri="{FF2B5EF4-FFF2-40B4-BE49-F238E27FC236}">
                <a16:creationId xmlns:a16="http://schemas.microsoft.com/office/drawing/2014/main" id="{1C81EE2D-5CB7-5991-080E-F03AAA347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Entre em contato comigo!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52DC562B-0A72-06BC-CFE3-784EC6949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84" y="1765779"/>
            <a:ext cx="445065" cy="44506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F4129BF-8CA7-4184-BCCB-A6AE904703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64" t="14368" r="3242" b="30473"/>
          <a:stretch>
            <a:fillRect/>
          </a:stretch>
        </p:blipFill>
        <p:spPr>
          <a:xfrm>
            <a:off x="2709560" y="2210844"/>
            <a:ext cx="2300324" cy="2417873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E142B43B-70FE-77E7-3C70-D6AA680C86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7311" y="1617928"/>
            <a:ext cx="572700" cy="5727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29C90B9-7C7B-0B90-B7F7-4D5413F3F9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335" y="0"/>
            <a:ext cx="3428665" cy="5143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6762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0;p14" title="FUNDO-APRESENTAÇÃO.png">
            <a:extLst>
              <a:ext uri="{FF2B5EF4-FFF2-40B4-BE49-F238E27FC236}">
                <a16:creationId xmlns:a16="http://schemas.microsoft.com/office/drawing/2014/main" id="{840DB320-2819-36C0-4AD3-61F384B6FC8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48C21F0-DB1D-4990-A3B7-0DEDAA5DAC4B}"/>
              </a:ext>
            </a:extLst>
          </p:cNvPr>
          <p:cNvSpPr txBox="1"/>
          <p:nvPr/>
        </p:nvSpPr>
        <p:spPr>
          <a:xfrm>
            <a:off x="6465163" y="4678206"/>
            <a:ext cx="23903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https://www.zendesk.com.br/</a:t>
            </a: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8687D862-7BEF-1D7B-1D76-598431618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00944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pt-BR" dirty="0"/>
              <a:t>Conteúdo programático</a:t>
            </a:r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95421D37-7A93-ADDD-386D-D83A25E01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6939" y="773644"/>
            <a:ext cx="4341724" cy="3708758"/>
          </a:xfrm>
        </p:spPr>
        <p:txBody>
          <a:bodyPr numCol="2">
            <a:normAutofit fontScale="92500" lnSpcReduction="10000"/>
          </a:bodyPr>
          <a:lstStyle/>
          <a:p>
            <a:pPr marL="114300" indent="0">
              <a:buNone/>
            </a:pPr>
            <a:r>
              <a:rPr lang="pt-BR" sz="1200" dirty="0"/>
              <a:t>Aprimorar o relacionamento com a imprensa e alinhar a rotina de assessoria às dinâmicas, deadlines e especificidades dos veículos de comunicação tradicionais e digitais.</a:t>
            </a:r>
          </a:p>
          <a:p>
            <a:pPr marL="114300" indent="0">
              <a:buNone/>
            </a:pPr>
            <a:endParaRPr lang="pt-BR" sz="1200" dirty="0"/>
          </a:p>
          <a:p>
            <a:pPr marL="342900" indent="-228600">
              <a:buAutoNum type="alphaLcParenR"/>
            </a:pPr>
            <a:r>
              <a:rPr lang="pt-BR" sz="1200" dirty="0"/>
              <a:t>Fundamentos do Jornalismo Público: Fato, fonte, notícia e estratégia da informação.</a:t>
            </a:r>
          </a:p>
          <a:p>
            <a:pPr marL="342900" indent="-228600">
              <a:buAutoNum type="alphaLcParenR"/>
            </a:pPr>
            <a:r>
              <a:rPr lang="pt-BR" sz="1200" dirty="0"/>
              <a:t>Relacionamento com Ecossistema de Mídia: Articulação com demais poderes e contatos específicos (pauteiro, editor e repórter).</a:t>
            </a:r>
          </a:p>
          <a:p>
            <a:pPr marL="342900" indent="-228600">
              <a:buAutoNum type="alphaLcParenR"/>
            </a:pPr>
            <a:r>
              <a:rPr lang="pt-BR" sz="1200" dirty="0"/>
              <a:t>Características e Peculiaridades dos Veículos.</a:t>
            </a:r>
          </a:p>
          <a:p>
            <a:pPr marL="342900" indent="-228600">
              <a:buAutoNum type="alphaLcParenR"/>
            </a:pPr>
            <a:r>
              <a:rPr lang="pt-BR" sz="1200" dirty="0"/>
              <a:t>Especificidades do Jornal impresso, Rádio, Televisão e Internet.</a:t>
            </a:r>
          </a:p>
          <a:p>
            <a:pPr marL="342900" indent="-228600">
              <a:buAutoNum type="alphaLcParenR"/>
            </a:pPr>
            <a:r>
              <a:rPr lang="pt-BR" sz="1200" dirty="0"/>
              <a:t>Entendimento de Deadline, Linha Editorial e Teoria da Relatividade da notícia.</a:t>
            </a:r>
          </a:p>
          <a:p>
            <a:pPr marL="342900" indent="-228600">
              <a:buAutoNum type="alphaLcParenR"/>
            </a:pPr>
            <a:r>
              <a:rPr lang="pt-BR" sz="1200" dirty="0"/>
              <a:t>Técnicas de Assessoria: Dicas de elaboração de release eficiente, prevenção de conflitos institucionais e prática de progresso contínuo (erros a serem evitados).</a:t>
            </a:r>
          </a:p>
          <a:p>
            <a:pPr marL="342900" indent="-228600">
              <a:buAutoNum type="alphaLcParenR"/>
            </a:pPr>
            <a:r>
              <a:rPr lang="pt-BR" sz="1200" dirty="0"/>
              <a:t>Foco Prático: Exercícios práticos de Media Training (técnicas para entrevistar e ser entrevistado).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553DCC8-8C8A-DD2C-E940-24AB8E3B5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89" y="1084363"/>
            <a:ext cx="3242850" cy="1824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0440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04142400-7B74-AE7A-0A30-D79A506D386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D313FBA-B905-DD41-6711-080F05B4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804" y="280350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Fundamentos do Jornalismo Público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BFD7629-4F61-9940-2F97-5C12BA629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437" y="927006"/>
            <a:ext cx="3659051" cy="3118900"/>
          </a:xfrm>
        </p:spPr>
        <p:txBody>
          <a:bodyPr>
            <a:normAutofit fontScale="92500" lnSpcReduction="20000"/>
          </a:bodyPr>
          <a:lstStyle/>
          <a:p>
            <a:r>
              <a:rPr lang="pt-BR" sz="2000" dirty="0"/>
              <a:t>Fato: ACONTECIMENTO</a:t>
            </a:r>
          </a:p>
          <a:p>
            <a:r>
              <a:rPr lang="pt-BR" sz="2000" dirty="0"/>
              <a:t>Fonte: De onde vem a informação</a:t>
            </a:r>
          </a:p>
          <a:p>
            <a:r>
              <a:rPr lang="pt-BR" sz="2000" dirty="0"/>
              <a:t>Notícia: fato narrado, novidade </a:t>
            </a:r>
          </a:p>
          <a:p>
            <a:r>
              <a:rPr lang="pt-BR" sz="2000" dirty="0"/>
              <a:t>Estratégia da informação: como planejar o fluxo de informações</a:t>
            </a:r>
          </a:p>
          <a:p>
            <a:r>
              <a:rPr lang="pt-BR" sz="2000" dirty="0"/>
              <a:t>“Gancho”</a:t>
            </a:r>
          </a:p>
          <a:p>
            <a:r>
              <a:rPr lang="pt-BR" sz="2000" dirty="0"/>
              <a:t>Onde isso é notícia?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EAC324D-A7E9-B08C-1A9E-A6345BAC9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4488" y="720327"/>
            <a:ext cx="4258999" cy="2837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88707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68A38-FF4A-008C-0760-F519DCCDC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9D768B54-AF8B-A2B2-2BCD-43907E0208B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13FD5E-291D-AF54-BAD9-FC462869C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5" y="293162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Relacionamento com Ecossistema de Mídia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1D1D85-D61D-DBFF-08B7-F128466C3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5" y="1009168"/>
            <a:ext cx="3999900" cy="3125163"/>
          </a:xfrm>
        </p:spPr>
        <p:txBody>
          <a:bodyPr>
            <a:normAutofit fontScale="85000" lnSpcReduction="10000"/>
          </a:bodyPr>
          <a:lstStyle/>
          <a:p>
            <a:r>
              <a:rPr lang="pt-BR" sz="2000" dirty="0"/>
              <a:t>O que é PAUTEIRO? </a:t>
            </a:r>
          </a:p>
          <a:p>
            <a:r>
              <a:rPr lang="pt-BR" sz="2000" dirty="0"/>
              <a:t>Como sugerir pautas? Assessor REATIVO e PRÓ-ATIVO</a:t>
            </a:r>
          </a:p>
          <a:p>
            <a:r>
              <a:rPr lang="pt-BR" sz="2000" dirty="0"/>
              <a:t>Quem é o EDITOR?</a:t>
            </a:r>
          </a:p>
          <a:p>
            <a:r>
              <a:rPr lang="pt-BR" sz="2000" dirty="0"/>
              <a:t>Como me relacionar com o REPÓRTER?</a:t>
            </a:r>
          </a:p>
          <a:p>
            <a:r>
              <a:rPr lang="pt-BR" sz="2000" dirty="0"/>
              <a:t>Como ser FONTE para os veículos?</a:t>
            </a:r>
          </a:p>
          <a:p>
            <a:r>
              <a:rPr lang="pt-BR" sz="2000" dirty="0"/>
              <a:t>O que mudou com as redes sociais?</a:t>
            </a:r>
          </a:p>
          <a:p>
            <a:endParaRPr lang="pt-BR" sz="20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4E329E9-D03C-366F-8812-6AC9B5CFA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290" y="865862"/>
            <a:ext cx="3291214" cy="32912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221774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5FFBF-BAFA-9189-FC59-ACC4882E5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35D78FF1-E505-FCA2-EDE0-C8DC591E51C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01524F4-97E9-4ECA-1CCD-9D464CD6A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88275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Características e Peculiaridades dos Veículos.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A7E79D-44B3-0C61-2E12-0EAC28126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939533"/>
            <a:ext cx="3999900" cy="3416400"/>
          </a:xfrm>
        </p:spPr>
        <p:txBody>
          <a:bodyPr>
            <a:normAutofit lnSpcReduction="10000"/>
          </a:bodyPr>
          <a:lstStyle/>
          <a:p>
            <a:r>
              <a:rPr lang="pt-BR" sz="2000" dirty="0"/>
              <a:t>Até que ponto ser solícito com as demandas da Imprensa?</a:t>
            </a:r>
          </a:p>
          <a:p>
            <a:r>
              <a:rPr lang="pt-BR" sz="2000" dirty="0"/>
              <a:t>Posso dar preferência a algum veículo?</a:t>
            </a:r>
          </a:p>
          <a:p>
            <a:r>
              <a:rPr lang="pt-BR" sz="2000" dirty="0"/>
              <a:t>Como conhecer a linha editorial de cada um?</a:t>
            </a:r>
          </a:p>
          <a:p>
            <a:r>
              <a:rPr lang="pt-BR" sz="2000" dirty="0"/>
              <a:t>Qual a importância da Assessoria de Comunicação nesse sentido?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E719EA0-1F7B-1BA5-E069-342028675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290" y="814192"/>
            <a:ext cx="3878567" cy="31028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1694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E4FA5-1487-8553-9985-DD363B4AC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354F43B7-DBDA-BB3A-4AE1-E14015005CB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82AAD1F-74DF-C834-E3D7-D8526478F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88275"/>
            <a:ext cx="8520600" cy="572700"/>
          </a:xfrm>
        </p:spPr>
        <p:txBody>
          <a:bodyPr>
            <a:normAutofit fontScale="90000"/>
          </a:bodyPr>
          <a:lstStyle/>
          <a:p>
            <a:pPr marL="114300"/>
            <a:r>
              <a:rPr lang="pt-BR" sz="2400" dirty="0"/>
              <a:t>Especificidades do Jornal impresso, Rádio, Televisão e Internet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940BD95-67DF-507B-7B53-066800E0B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863550"/>
            <a:ext cx="3999900" cy="3416400"/>
          </a:xfrm>
        </p:spPr>
        <p:txBody>
          <a:bodyPr>
            <a:normAutofit/>
          </a:bodyPr>
          <a:lstStyle/>
          <a:p>
            <a:r>
              <a:rPr lang="pt-BR" sz="2000" dirty="0"/>
              <a:t>Qual a diferença da entrevista para jornal, rádio, TV e internet?</a:t>
            </a:r>
          </a:p>
          <a:p>
            <a:r>
              <a:rPr lang="pt-BR" sz="2000" dirty="0"/>
              <a:t>Que habilidades cada veículo exige do entrevistado?</a:t>
            </a:r>
          </a:p>
          <a:p>
            <a:r>
              <a:rPr lang="pt-BR" sz="2000" dirty="0"/>
              <a:t>JORNAL</a:t>
            </a:r>
          </a:p>
          <a:p>
            <a:r>
              <a:rPr lang="pt-BR" sz="2000" dirty="0"/>
              <a:t>RÁDIO</a:t>
            </a:r>
          </a:p>
          <a:p>
            <a:r>
              <a:rPr lang="pt-BR" sz="2000" dirty="0"/>
              <a:t>TV</a:t>
            </a:r>
          </a:p>
          <a:p>
            <a:r>
              <a:rPr lang="pt-BR" sz="2000" dirty="0"/>
              <a:t>INTERNET</a:t>
            </a:r>
          </a:p>
          <a:p>
            <a:endParaRPr lang="pt-BR" sz="20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1668589-7EA1-3F26-6D93-4E3336058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402" y="1045924"/>
            <a:ext cx="3444106" cy="293265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56373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5C395-69E4-295C-333A-2FD2A6904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ED5AE1D8-6323-0CFC-0548-2FBD89CE112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53F5913-40C8-490C-E773-3D989ADEB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88275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Perguntas mais comuns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0EF4249-567D-0009-30FD-B0D513D6C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785996"/>
            <a:ext cx="3999900" cy="3416400"/>
          </a:xfrm>
        </p:spPr>
        <p:txBody>
          <a:bodyPr>
            <a:normAutofit lnSpcReduction="10000"/>
          </a:bodyPr>
          <a:lstStyle/>
          <a:p>
            <a:r>
              <a:rPr lang="pt-BR" sz="2000" dirty="0"/>
              <a:t>Como organizar uma entrevista coletiva?</a:t>
            </a:r>
          </a:p>
          <a:p>
            <a:r>
              <a:rPr lang="pt-BR" sz="2000" dirty="0"/>
              <a:t>Quais os melhores horários?</a:t>
            </a:r>
          </a:p>
          <a:p>
            <a:r>
              <a:rPr lang="pt-BR" sz="2000" dirty="0"/>
              <a:t>Posso saber da pauta? </a:t>
            </a:r>
          </a:p>
          <a:p>
            <a:r>
              <a:rPr lang="pt-BR" sz="2000" dirty="0"/>
              <a:t>Posso pedir para ler o texto antes da publicação?</a:t>
            </a:r>
          </a:p>
          <a:p>
            <a:r>
              <a:rPr lang="pt-BR" sz="2000" dirty="0"/>
              <a:t>Como evitar distorções sobre o que falei?</a:t>
            </a:r>
          </a:p>
          <a:p>
            <a:r>
              <a:rPr lang="pt-BR" sz="2000" dirty="0"/>
              <a:t>Falei 10min, apenas 30seg foram ao ar...</a:t>
            </a:r>
          </a:p>
          <a:p>
            <a:endParaRPr lang="pt-BR" sz="20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BF2EFDA-61FF-CB38-E1FD-21D959986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471" y="860975"/>
            <a:ext cx="3842669" cy="302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69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9F14D-CB85-EA51-5558-9F39D7AA8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3141587A-2341-0B8B-086B-2206531BF8C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CCE8593-BC71-3B08-10D6-8EECE9E0C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95" y="289888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Deadline, Linha Editorial e Teoria da Relatividade da notícia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B73295C-1F48-A975-CAD4-B08751E78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5" y="863550"/>
            <a:ext cx="3999900" cy="3416400"/>
          </a:xfrm>
        </p:spPr>
        <p:txBody>
          <a:bodyPr>
            <a:normAutofit/>
          </a:bodyPr>
          <a:lstStyle/>
          <a:p>
            <a:r>
              <a:rPr lang="pt-BR" sz="2000" dirty="0"/>
              <a:t>O que é deadline?</a:t>
            </a:r>
          </a:p>
          <a:p>
            <a:r>
              <a:rPr lang="pt-BR" sz="2000" dirty="0"/>
              <a:t>Como me adaptar aos horários de fechamento?</a:t>
            </a:r>
          </a:p>
          <a:p>
            <a:r>
              <a:rPr lang="pt-BR" sz="2000" dirty="0"/>
              <a:t>Entendendo a linha editorial de cada veículo – e não apenas posicionamento político!</a:t>
            </a:r>
          </a:p>
          <a:p>
            <a:r>
              <a:rPr lang="pt-BR" sz="2000" dirty="0"/>
              <a:t>Relatividade: Relevância, enfoque, olhar atento!</a:t>
            </a:r>
          </a:p>
          <a:p>
            <a:endParaRPr lang="pt-BR" sz="2000" dirty="0"/>
          </a:p>
          <a:p>
            <a:endParaRPr lang="pt-BR" sz="20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523D57B-A15D-76BD-0293-33BC65CB7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440" y="862588"/>
            <a:ext cx="3557141" cy="296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893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14D26-F947-700F-5E03-782F6492F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60;p14" title="FUNDO-APRESENTAÇÃO.png">
            <a:extLst>
              <a:ext uri="{FF2B5EF4-FFF2-40B4-BE49-F238E27FC236}">
                <a16:creationId xmlns:a16="http://schemas.microsoft.com/office/drawing/2014/main" id="{AD421424-332E-FF7A-58EF-22E881AF772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6309DDA-4D8C-857A-DEB7-1B986BE4C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596" y="288275"/>
            <a:ext cx="8520600" cy="572700"/>
          </a:xfrm>
        </p:spPr>
        <p:txBody>
          <a:bodyPr>
            <a:normAutofit/>
          </a:bodyPr>
          <a:lstStyle/>
          <a:p>
            <a:pPr marL="114300"/>
            <a:r>
              <a:rPr lang="pt-BR" sz="2400" dirty="0"/>
              <a:t>Técnicas de Assessoria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C8186F6-C035-B528-3DE3-09DCF620F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226" y="908217"/>
            <a:ext cx="3999900" cy="3416400"/>
          </a:xfrm>
        </p:spPr>
        <p:txBody>
          <a:bodyPr>
            <a:normAutofit fontScale="92500" lnSpcReduction="10000"/>
          </a:bodyPr>
          <a:lstStyle/>
          <a:p>
            <a:r>
              <a:rPr lang="pt-BR" sz="2000" dirty="0"/>
              <a:t>Como elaborar um release?</a:t>
            </a:r>
          </a:p>
          <a:p>
            <a:pPr marL="139700" indent="0">
              <a:buNone/>
            </a:pPr>
            <a:r>
              <a:rPr lang="pt-BR" sz="2000" dirty="0"/>
              <a:t>1. Certifique-se de que é notícia</a:t>
            </a:r>
          </a:p>
          <a:p>
            <a:pPr marL="139700" indent="0">
              <a:buNone/>
            </a:pPr>
            <a:r>
              <a:rPr lang="pt-BR" sz="2000" dirty="0"/>
              <a:t>2. Encontre o que é mais relevante</a:t>
            </a:r>
          </a:p>
          <a:p>
            <a:pPr marL="139700" indent="0">
              <a:buNone/>
            </a:pPr>
            <a:r>
              <a:rPr lang="pt-BR" sz="2000" dirty="0"/>
              <a:t>3. Elabore o lead: Quem? O quê? Quando? Onde? Por quê?</a:t>
            </a:r>
          </a:p>
          <a:p>
            <a:pPr marL="139700" indent="0">
              <a:buNone/>
            </a:pPr>
            <a:r>
              <a:rPr lang="pt-BR" sz="2000" dirty="0"/>
              <a:t>4. Lembre-se da técnica da Pirâmide Invertida</a:t>
            </a:r>
          </a:p>
          <a:p>
            <a:pPr marL="139700" indent="0">
              <a:buNone/>
            </a:pPr>
            <a:r>
              <a:rPr lang="pt-BR" sz="2000" dirty="0"/>
              <a:t>5. Utilize linguagem simples e coloquial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A17296A-00AF-A36D-D20C-08C28837A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219" y="493425"/>
            <a:ext cx="4471791" cy="3355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8553563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566</Words>
  <Application>Microsoft Office PowerPoint</Application>
  <PresentationFormat>Apresentação na tela (16:9)</PresentationFormat>
  <Paragraphs>80</Paragraphs>
  <Slides>12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Arial</vt:lpstr>
      <vt:lpstr>Montserrat</vt:lpstr>
      <vt:lpstr>Simple Light</vt:lpstr>
      <vt:lpstr>Apresentação do PowerPoint</vt:lpstr>
      <vt:lpstr>Conteúdo programático</vt:lpstr>
      <vt:lpstr>Fundamentos do Jornalismo Público</vt:lpstr>
      <vt:lpstr>Relacionamento com Ecossistema de Mídia</vt:lpstr>
      <vt:lpstr>Características e Peculiaridades dos Veículos.</vt:lpstr>
      <vt:lpstr>Especificidades do Jornal impresso, Rádio, Televisão e Internet</vt:lpstr>
      <vt:lpstr>Perguntas mais comuns</vt:lpstr>
      <vt:lpstr>Deadline, Linha Editorial e Teoria da Relatividade da notícia</vt:lpstr>
      <vt:lpstr>Técnicas de Assessoria</vt:lpstr>
      <vt:lpstr>Prevenção de conflitos</vt:lpstr>
      <vt:lpstr>Técnicas para entrevistar e ser entrevistado</vt:lpstr>
      <vt:lpstr>Entre em contato comigo!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Adriane Werner</cp:lastModifiedBy>
  <cp:revision>9</cp:revision>
  <dcterms:modified xsi:type="dcterms:W3CDTF">2026-08-31T17:55:28Z</dcterms:modified>
</cp:coreProperties>
</file>